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301" r:id="rId10"/>
    <p:sldId id="302" r:id="rId11"/>
    <p:sldId id="303" r:id="rId12"/>
    <p:sldId id="304" r:id="rId13"/>
    <p:sldId id="281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63" r:id="rId33"/>
    <p:sldId id="298" r:id="rId34"/>
    <p:sldId id="273" r:id="rId35"/>
    <p:sldId id="305" r:id="rId36"/>
    <p:sldId id="274" r:id="rId37"/>
    <p:sldId id="299" r:id="rId38"/>
    <p:sldId id="276" r:id="rId39"/>
    <p:sldId id="266" r:id="rId40"/>
    <p:sldId id="267" r:id="rId41"/>
    <p:sldId id="29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TEM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3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23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25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28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29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30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13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TEM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TEM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TEM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3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5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b="1" dirty="0"/>
              <a:t>Why is communication important?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Conduct effective missions</a:t>
            </a:r>
          </a:p>
          <a:p>
            <a:r>
              <a:rPr lang="en-US" altLang="en-US"/>
              <a:t>Avoid mishaps</a:t>
            </a:r>
          </a:p>
          <a:p>
            <a:r>
              <a:rPr lang="en-US" altLang="en-US"/>
              <a:t>Pass information from one person to another</a:t>
            </a:r>
          </a:p>
          <a:p>
            <a:r>
              <a:rPr lang="en-US" altLang="en-US"/>
              <a:t>Maintain group 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4122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 altLang="en-US" b="1" dirty="0"/>
              <a:t>Overcoming Barriers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 active listening techniques</a:t>
            </a:r>
          </a:p>
          <a:p>
            <a:r>
              <a:rPr lang="en-US" altLang="en-US" dirty="0"/>
              <a:t>Require feedback</a:t>
            </a:r>
          </a:p>
          <a:p>
            <a:r>
              <a:rPr lang="en-US" altLang="en-US" dirty="0"/>
              <a:t>Use appropriate mode of communication and decibel level</a:t>
            </a:r>
          </a:p>
          <a:p>
            <a:r>
              <a:rPr lang="en-US" altLang="en-US" dirty="0"/>
              <a:t>Use standard terminology</a:t>
            </a:r>
          </a:p>
        </p:txBody>
      </p:sp>
    </p:spTree>
    <p:extLst>
      <p:ext uri="{BB962C8B-B14F-4D97-AF65-F5344CB8AC3E}">
        <p14:creationId xmlns:p14="http://schemas.microsoft.com/office/powerpoint/2010/main" val="4184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  <a:endParaRPr lang="en-US" sz="2800" b="1" dirty="0">
              <a:latin typeface="+mj-lt"/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</a:t>
            </a:r>
            <a:r>
              <a:rPr lang="en-US" sz="3600" b="1" dirty="0" smtClean="0">
                <a:latin typeface="+mj-lt"/>
                <a:ea typeface="ＭＳ Ｐゴシック" charset="0"/>
                <a:cs typeface="Times New Roman" charset="0"/>
              </a:rPr>
              <a:t>Threat &amp; Error </a:t>
            </a: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0783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                  What </a:t>
            </a:r>
            <a:r>
              <a:rPr lang="en-US" sz="2800" dirty="0">
                <a:latin typeface="+mj-lt"/>
                <a:cs typeface="Times New Roman" charset="0"/>
              </a:rPr>
              <a:t>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2195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2552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       How </a:t>
            </a:r>
            <a:r>
              <a:rPr lang="en-US" sz="2800" dirty="0">
                <a:latin typeface="+mj-lt"/>
                <a:cs typeface="Times New Roman" charset="0"/>
              </a:rPr>
              <a:t>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8794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       How </a:t>
            </a:r>
            <a:r>
              <a:rPr lang="en-US" sz="2800" dirty="0">
                <a:latin typeface="+mj-lt"/>
                <a:cs typeface="Times New Roman" charset="0"/>
              </a:rPr>
              <a:t>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Completing </a:t>
            </a:r>
            <a:r>
              <a:rPr lang="en-US" sz="2800" dirty="0">
                <a:latin typeface="+mj-lt"/>
                <a:cs typeface="Times New Roman" charset="0"/>
              </a:rPr>
              <a:t>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6719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7772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</a:t>
              </a: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2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operational </a:t>
            </a:r>
            <a:r>
              <a:rPr lang="en-US" sz="2900" dirty="0" smtClean="0">
                <a:latin typeface="+mj-lt"/>
                <a:cs typeface="Times New Roman" charset="0"/>
              </a:rPr>
              <a:t>complexity </a:t>
            </a:r>
            <a:r>
              <a:rPr lang="en-US" sz="2900" dirty="0">
                <a:latin typeface="+mj-lt"/>
                <a:cs typeface="Times New Roman" charset="0"/>
              </a:rPr>
              <a:t>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22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25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28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29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</a:t>
            </a:r>
            <a:r>
              <a:rPr lang="en-US" altLang="en-US" sz="3200" b="1" dirty="0" smtClean="0">
                <a:latin typeface="+mj-lt"/>
                <a:cs typeface="Arial" pitchFamily="34" charset="0"/>
              </a:rPr>
              <a:t>f </a:t>
            </a:r>
            <a:r>
              <a:rPr lang="en-US" altLang="en-US" sz="3200" b="1" dirty="0">
                <a:latin typeface="+mj-lt"/>
                <a:cs typeface="Arial" pitchFamily="34" charset="0"/>
              </a:rPr>
              <a:t>We </a:t>
            </a:r>
            <a:r>
              <a:rPr lang="en-US" altLang="en-US" sz="3200" b="1" dirty="0" smtClean="0">
                <a:latin typeface="+mj-lt"/>
                <a:cs typeface="Arial" pitchFamily="34" charset="0"/>
              </a:rPr>
              <a:t>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 smtClean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 smtClean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3954486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</a:t>
            </a:r>
            <a:r>
              <a:rPr lang="en-US" sz="3000" b="1" dirty="0" smtClean="0">
                <a:cs typeface="+mj-cs"/>
              </a:rPr>
              <a:t>State</a:t>
            </a:r>
            <a:endParaRPr lang="en-US" sz="3000" b="1" dirty="0">
              <a:cs typeface="+mj-cs"/>
            </a:endParaRP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  <a:latin typeface="+mj-lt"/>
              </a:rPr>
              <a:t>PRIVILEGED</a:t>
            </a:r>
            <a:endParaRPr lang="en-US" sz="7200" dirty="0">
              <a:latin typeface="+mj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1148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ea typeface="+mn-ea"/>
              </a:rPr>
              <a:t>FOR OFFICIAL USE ONLY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ea typeface="+mn-ea"/>
              </a:rPr>
              <a:t>	THIS IS A PRIVILEGED, LIMITED-USE, LIMITED-DISTRIBUTION, SAFETY INVESTIGATION REPORT.  UNAUTHORIZED DISCLOSURE OF THE INFORMATION IN THIS REPORT OR ITS SUPPORTING ENCLOSURES BY MILITARY PERSONNEL IS A </a:t>
            </a:r>
            <a:r>
              <a:rPr lang="en-US" sz="2400" b="1" dirty="0">
                <a:ea typeface="+mn-ea"/>
              </a:rPr>
              <a:t>CRIMINAL OFFENSE PUNISHABLE UNDER ARTICLE 92, UNIFORM CODE OF MILITARY JUSTICE. </a:t>
            </a:r>
            <a:r>
              <a:rPr lang="en-US" sz="2400" dirty="0">
                <a:ea typeface="+mn-ea"/>
              </a:rPr>
              <a:t> UNAUTHORIZED DISCLOSURE OF THE INFORMATION IN THIS REPORT OR ITS SUPPORTING ENCLOSURES BY CIVILIAN PERSONNEL WILL SUBJECT THEM </a:t>
            </a:r>
            <a:r>
              <a:rPr lang="en-US" sz="2400" b="1" dirty="0">
                <a:ea typeface="+mn-ea"/>
              </a:rPr>
              <a:t>TO DISCIPLINARY ACTION UNDER CIVILIAN PERSONNEL INSTRUCTION 752.  </a:t>
            </a:r>
            <a:r>
              <a:rPr lang="en-US" sz="2400" dirty="0">
                <a:ea typeface="+mn-ea"/>
              </a:rPr>
              <a:t>THIS REPORT MAY NOT BE RELEASED, IN WHOLE OR IN PART, EXCEPT BY THE COMMANDER, NAVAL SAFETY CENTER.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299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  <a:endParaRPr lang="en-US" sz="2800" b="1" dirty="0">
              <a:latin typeface="+mj-lt"/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a typeface="+mj-ea"/>
              </a:rPr>
              <a:t>Focus Questions</a:t>
            </a:r>
            <a:endParaRPr lang="en-US" b="1" dirty="0">
              <a:ea typeface="+mj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 smtClean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 smtClean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 smtClean="0">
                <a:latin typeface="+mj-lt"/>
              </a:rPr>
              <a:t>What errors came “from” the crew and how did they use </a:t>
            </a:r>
            <a:r>
              <a:rPr lang="en-US" altLang="en-US" sz="2800" b="1" dirty="0" smtClean="0">
                <a:latin typeface="+mj-lt"/>
              </a:rPr>
              <a:t>communication</a:t>
            </a:r>
            <a:r>
              <a:rPr lang="en-US" altLang="en-US" sz="2800" dirty="0" smtClean="0">
                <a:latin typeface="+mj-lt"/>
              </a:rPr>
              <a:t>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 smtClean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 smtClean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                 What </a:t>
            </a:r>
            <a:r>
              <a:rPr lang="en-US" sz="2800" dirty="0">
                <a:latin typeface="+mj-lt"/>
                <a:cs typeface="Times New Roman" charset="0"/>
              </a:rPr>
              <a:t>is </a:t>
            </a:r>
            <a:r>
              <a:rPr lang="en-US" sz="2800" dirty="0" smtClean="0">
                <a:latin typeface="+mj-lt"/>
                <a:cs typeface="Times New Roman" charset="0"/>
              </a:rPr>
              <a:t>the </a:t>
            </a:r>
            <a:r>
              <a:rPr lang="en-US" sz="2800" dirty="0">
                <a:latin typeface="+mj-lt"/>
                <a:cs typeface="Times New Roman" charset="0"/>
              </a:rPr>
              <a:t>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9259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/>
              <a:t>What </a:t>
            </a:r>
            <a:r>
              <a:rPr lang="en-US" altLang="en-US" sz="2800" b="1" dirty="0" smtClean="0"/>
              <a:t>threats</a:t>
            </a:r>
            <a:r>
              <a:rPr lang="en-US" altLang="en-US" sz="2800" dirty="0" smtClean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  <a:endParaRPr lang="en-US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  <a:endParaRPr lang="en-US" sz="1600" b="1" dirty="0">
              <a:solidFill>
                <a:srgbClr val="C1C7D7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atin typeface="+mj-lt"/>
                <a:ea typeface="ＭＳ Ｐゴシック" charset="0"/>
                <a:cs typeface="Times New Roman" charset="0"/>
              </a:rPr>
              <a:t>Focus Question #2</a:t>
            </a:r>
            <a:endParaRPr lang="en-US" sz="4400" b="1" dirty="0">
              <a:latin typeface="+mj-lt"/>
              <a:ea typeface="ＭＳ Ｐゴシック" charset="0"/>
              <a:cs typeface="Times New Roman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 smtClean="0">
                <a:latin typeface="+mj-lt"/>
              </a:rPr>
              <a:t>What </a:t>
            </a:r>
            <a:r>
              <a:rPr lang="en-US" altLang="en-US" sz="2800" b="1" dirty="0" smtClean="0">
                <a:latin typeface="+mj-lt"/>
              </a:rPr>
              <a:t>errors</a:t>
            </a:r>
            <a:r>
              <a:rPr lang="en-US" altLang="en-US" sz="2800" dirty="0" smtClean="0">
                <a:latin typeface="+mj-lt"/>
              </a:rPr>
              <a:t> came “from” the crew and how did they use </a:t>
            </a:r>
            <a:r>
              <a:rPr lang="en-US" altLang="en-US" sz="2800" b="1" dirty="0" smtClean="0">
                <a:latin typeface="+mj-lt"/>
              </a:rPr>
              <a:t>CM</a:t>
            </a:r>
            <a:r>
              <a:rPr lang="en-US" altLang="en-US" sz="2800" dirty="0" smtClean="0">
                <a:latin typeface="+mj-lt"/>
              </a:rPr>
              <a:t> to </a:t>
            </a:r>
            <a:r>
              <a:rPr lang="en-US" altLang="en-US" sz="2800" b="1" dirty="0" smtClean="0">
                <a:latin typeface="+mj-lt"/>
              </a:rPr>
              <a:t>repair</a:t>
            </a:r>
            <a:r>
              <a:rPr lang="en-US" altLang="en-US" sz="2800" dirty="0" smtClean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+mn-ea"/>
              </a:rPr>
              <a:t>What </a:t>
            </a:r>
            <a:r>
              <a:rPr lang="en-US" sz="2800" dirty="0">
                <a:ea typeface="+mn-ea"/>
              </a:rPr>
              <a:t>Undesired Aircraft State was achieved and how did the crew </a:t>
            </a:r>
            <a:r>
              <a:rPr lang="en-US" sz="2800" b="1" dirty="0" smtClean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dirty="0"/>
              <a:t>The greatest enemy of effective communication is the illusion of it</a:t>
            </a:r>
          </a:p>
          <a:p>
            <a:endParaRPr lang="en-US" altLang="en-US" dirty="0"/>
          </a:p>
          <a:p>
            <a:r>
              <a:rPr lang="en-US" altLang="en-US" dirty="0"/>
              <a:t>Effective communication is vital, both inside and outside the cockpit</a:t>
            </a:r>
          </a:p>
          <a:p>
            <a:endParaRPr lang="en-US" altLang="en-US" dirty="0"/>
          </a:p>
          <a:p>
            <a:r>
              <a:rPr lang="en-US" altLang="en-US" dirty="0"/>
              <a:t>Be aware of barriers to communication and attempt to overcome them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  <a:endParaRPr lang="en-US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  <a:endParaRPr lang="en-US" altLang="en-US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  <a:endParaRPr lang="en-US" sz="1600" b="1" dirty="0">
              <a:solidFill>
                <a:srgbClr val="C1C7D7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 smtClean="0"/>
              <a:t>Allows crew to interact effectively while performing mission tasks</a:t>
            </a:r>
          </a:p>
          <a:p>
            <a:r>
              <a:rPr lang="en-US" altLang="en-US" sz="2800" kern="0" dirty="0" smtClean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 smtClean="0"/>
              <a:t>To improve mission effectiveness through increased awareness of associated behavioral skills </a:t>
            </a:r>
          </a:p>
          <a:p>
            <a:r>
              <a:rPr lang="en-US" altLang="en-US" sz="2800" kern="0" dirty="0" smtClean="0">
                <a:solidFill>
                  <a:srgbClr val="FF0000"/>
                </a:solidFill>
              </a:rPr>
              <a:t>What does CRM mean to me?</a:t>
            </a:r>
            <a:endParaRPr lang="en-US" altLang="en-US" sz="28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Making				(DM)</a:t>
            </a:r>
          </a:p>
          <a:p>
            <a:r>
              <a:rPr lang="en-US" altLang="en-US" dirty="0"/>
              <a:t>Assertiveness				</a:t>
            </a:r>
            <a:r>
              <a:rPr lang="en-US" altLang="en-US" dirty="0" smtClean="0"/>
              <a:t>(</a:t>
            </a:r>
            <a:r>
              <a:rPr lang="en-US" altLang="en-US" dirty="0"/>
              <a:t>AS)</a:t>
            </a:r>
          </a:p>
          <a:p>
            <a:r>
              <a:rPr lang="en-US" altLang="en-US" dirty="0"/>
              <a:t>Mission Analysis				(MA)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Communication				(CM)</a:t>
            </a:r>
          </a:p>
          <a:p>
            <a:r>
              <a:rPr lang="en-US" altLang="en-US" dirty="0"/>
              <a:t>Leadership					(LD)</a:t>
            </a:r>
          </a:p>
          <a:p>
            <a:r>
              <a:rPr lang="en-US" altLang="en-US" dirty="0"/>
              <a:t>Adaptability/Flexibility			(AF)</a:t>
            </a:r>
          </a:p>
          <a:p>
            <a:r>
              <a:rPr lang="en-US" altLang="en-US" dirty="0"/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 Focus Skill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dirty="0" smtClean="0"/>
          </a:p>
          <a:p>
            <a:pPr algn="ctr">
              <a:buFontTx/>
              <a:buNone/>
            </a:pPr>
            <a:r>
              <a:rPr lang="en-US" altLang="en-US" dirty="0"/>
              <a:t>COMMUNICATION</a:t>
            </a:r>
          </a:p>
          <a:p>
            <a:pPr algn="ctr">
              <a:buFontTx/>
              <a:buNone/>
            </a:pPr>
            <a:endParaRPr lang="en-US" altLang="en-US" dirty="0"/>
          </a:p>
          <a:p>
            <a:r>
              <a:rPr lang="en-US" altLang="en-US" dirty="0"/>
              <a:t>The ability to clearly and accurately send and receive information, instructions, or commands; and provide useful feedback</a:t>
            </a:r>
          </a:p>
          <a:p>
            <a:pPr algn="ctr">
              <a:buFontTx/>
              <a:buNone/>
            </a:pPr>
            <a:endParaRPr lang="en-US" altLang="en-US" dirty="0"/>
          </a:p>
          <a:p>
            <a:pPr algn="ctr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8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altLang="en-US" b="1" dirty="0"/>
              <a:t>Process of Communication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Sender’s responsibilities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Communicating information clearly, accurately,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  concisely, and in a timely manner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Requesting verification or feedback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Verbalizing plans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Receiver’s responsibilities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- Acknowledge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Repeat information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Paraphrase information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Clarify information</a:t>
            </a: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23315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525</TotalTime>
  <Words>1078</Words>
  <Application>Microsoft Office PowerPoint</Application>
  <PresentationFormat>On-screen Show (4:3)</PresentationFormat>
  <Paragraphs>213</Paragraphs>
  <Slides>41</Slides>
  <Notes>23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Case Study Focus Skill</vt:lpstr>
      <vt:lpstr>Process of Communication</vt:lpstr>
      <vt:lpstr>Why is communication important?</vt:lpstr>
      <vt:lpstr>Overcoming Barriers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PRIVILEGED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Deburkarte, Eric T SCPO USN NAVSCOLAVSAFE PNS FL (USA)</cp:lastModifiedBy>
  <cp:revision>40</cp:revision>
  <cp:lastPrinted>1999-11-30T15:29:55Z</cp:lastPrinted>
  <dcterms:created xsi:type="dcterms:W3CDTF">2003-07-31T20:12:15Z</dcterms:created>
  <dcterms:modified xsi:type="dcterms:W3CDTF">2023-05-12T18:27:13Z</dcterms:modified>
</cp:coreProperties>
</file>